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4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A6A59CD-A74E-49F0-B508-B88617DD1439}" type="datetimeFigureOut">
              <a:rPr lang="ru-RU" smtClean="0"/>
              <a:t>04.10.2014</a:t>
            </a:fld>
            <a:endParaRPr lang="ru-RU"/>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ru-RU"/>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E4A38C47-AD25-4215-8975-4A15512D34BD}" type="slidenum">
              <a:rPr lang="ru-RU" smtClean="0"/>
              <a:t>‹#›</a:t>
            </a:fld>
            <a:endParaRPr lang="ru-RU"/>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FA6A59CD-A74E-49F0-B508-B88617DD1439}" type="datetimeFigureOut">
              <a:rPr lang="ru-RU" smtClean="0"/>
              <a:t>04.10.2014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4A38C47-AD25-4215-8975-4A15512D34BD}" type="slidenum">
              <a:rPr lang="ru-RU" smtClean="0"/>
              <a:t>‹#›</a:t>
            </a:fld>
            <a:endParaRPr lang="ru-RU"/>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FA6A59CD-A74E-49F0-B508-B88617DD1439}" type="datetimeFigureOut">
              <a:rPr lang="ru-RU" smtClean="0"/>
              <a:t>04.10.2014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4A38C47-AD25-4215-8975-4A15512D34BD}" type="slidenum">
              <a:rPr lang="ru-RU" smtClean="0"/>
              <a:t>‹#›</a:t>
            </a:fld>
            <a:endParaRPr lang="ru-RU"/>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FA6A59CD-A74E-49F0-B508-B88617DD1439}" type="datetimeFigureOut">
              <a:rPr lang="ru-RU" smtClean="0"/>
              <a:t>04.10.2014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4A38C47-AD25-4215-8975-4A15512D34BD}" type="slidenum">
              <a:rPr lang="ru-RU" smtClean="0"/>
              <a:t>‹#›</a:t>
            </a:fld>
            <a:endParaRPr lang="ru-RU"/>
          </a:p>
        </p:txBody>
      </p:sp>
      <p:sp>
        <p:nvSpPr>
          <p:cNvPr id="11" name="Title 10"/>
          <p:cNvSpPr>
            <a:spLocks noGrp="1"/>
          </p:cNvSpPr>
          <p:nvPr>
            <p:ph type="title"/>
          </p:nvPr>
        </p:nvSpPr>
        <p:spPr/>
        <p:txBody>
          <a:bodyPr/>
          <a:lstStyle/>
          <a:p>
            <a:r>
              <a:rPr lang="ru-RU" smtClean="0"/>
              <a:t>Образец заголовка</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A6A59CD-A74E-49F0-B508-B88617DD1439}" type="datetimeFigureOut">
              <a:rPr lang="ru-RU" smtClean="0"/>
              <a:t>04.10.2014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4A38C47-AD25-4215-8975-4A15512D34BD}"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A6A59CD-A74E-49F0-B508-B88617DD1439}" type="datetimeFigureOut">
              <a:rPr lang="ru-RU" smtClean="0"/>
              <a:t>04.10.2014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4A38C47-AD25-4215-8975-4A15512D34BD}" type="slidenum">
              <a:rPr lang="ru-RU" smtClean="0"/>
              <a:t>‹#›</a:t>
            </a:fld>
            <a:endParaRPr lang="ru-RU"/>
          </a:p>
        </p:txBody>
      </p:sp>
      <p:sp>
        <p:nvSpPr>
          <p:cNvPr id="12" name="Title 11"/>
          <p:cNvSpPr>
            <a:spLocks noGrp="1"/>
          </p:cNvSpPr>
          <p:nvPr>
            <p:ph type="title"/>
          </p:nvPr>
        </p:nvSpPr>
        <p:spPr/>
        <p:txBody>
          <a:bodyPr/>
          <a:lstStyle>
            <a:lvl1pPr>
              <a:defRPr>
                <a:solidFill>
                  <a:schemeClr val="tx2"/>
                </a:solidFill>
              </a:defRPr>
            </a:lvl1pPr>
          </a:lstStyle>
          <a:p>
            <a:r>
              <a:rPr lang="ru-RU" smtClean="0"/>
              <a:t>Образец заголовка</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FA6A59CD-A74E-49F0-B508-B88617DD1439}" type="datetimeFigureOut">
              <a:rPr lang="ru-RU" smtClean="0"/>
              <a:t>04.10.2014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4A38C47-AD25-4215-8975-4A15512D34BD}" type="slidenum">
              <a:rPr lang="ru-RU" smtClean="0"/>
              <a:t>‹#›</a:t>
            </a:fld>
            <a:endParaRPr lang="ru-RU"/>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FA6A59CD-A74E-49F0-B508-B88617DD1439}" type="datetimeFigureOut">
              <a:rPr lang="ru-RU" smtClean="0"/>
              <a:t>04.10.2014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4A38C47-AD25-4215-8975-4A15512D34BD}" type="slidenum">
              <a:rPr lang="ru-RU" smtClean="0"/>
              <a:t>‹#›</a:t>
            </a:fld>
            <a:endParaRPr lang="ru-RU"/>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6A59CD-A74E-49F0-B508-B88617DD1439}" type="datetimeFigureOut">
              <a:rPr lang="ru-RU" smtClean="0"/>
              <a:t>04.10.2014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E4A38C47-AD25-4215-8975-4A15512D34BD}"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ru-RU" smtClean="0"/>
              <a:t>Образец заголовка</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A6A59CD-A74E-49F0-B508-B88617DD1439}" type="datetimeFigureOut">
              <a:rPr lang="ru-RU" smtClean="0"/>
              <a:t>04.10.2014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4A38C47-AD25-4215-8975-4A15512D34BD}"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ru-RU" smtClean="0"/>
              <a:t>Образец заголовка</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A6A59CD-A74E-49F0-B508-B88617DD1439}" type="datetimeFigureOut">
              <a:rPr lang="ru-RU" smtClean="0"/>
              <a:t>04.10.2014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4A38C47-AD25-4215-8975-4A15512D34BD}"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A6A59CD-A74E-49F0-B508-B88617DD1439}" type="datetimeFigureOut">
              <a:rPr lang="ru-RU" smtClean="0"/>
              <a:t>04.10.2014</a:t>
            </a:fld>
            <a:endParaRPr lang="ru-RU"/>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ru-RU"/>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E4A38C47-AD25-4215-8975-4A15512D34BD}"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0277" y="1784969"/>
            <a:ext cx="8134169" cy="1323439"/>
          </a:xfrm>
          <a:prstGeom prst="rect">
            <a:avLst/>
          </a:prstGeom>
          <a:noFill/>
        </p:spPr>
        <p:txBody>
          <a:bodyPr wrap="square" rtlCol="0">
            <a:spAutoFit/>
          </a:bodyPr>
          <a:lstStyle/>
          <a:p>
            <a:pPr algn="ctr"/>
            <a:r>
              <a:rPr lang="ru-RU" sz="4000" b="1" dirty="0" smtClean="0">
                <a:effectLst>
                  <a:outerShdw blurRad="38100" dist="38100" dir="2700000" algn="tl">
                    <a:srgbClr val="000000">
                      <a:alpha val="43137"/>
                    </a:srgbClr>
                  </a:outerShdw>
                </a:effectLst>
                <a:latin typeface="Segoe UI Light" pitchFamily="34" charset="0"/>
              </a:rPr>
              <a:t>Клиент-сервер </a:t>
            </a:r>
            <a:r>
              <a:rPr lang="ru-RU" sz="4000" b="1" dirty="0" err="1" smtClean="0">
                <a:effectLst>
                  <a:outerShdw blurRad="38100" dist="38100" dir="2700000" algn="tl">
                    <a:srgbClr val="000000">
                      <a:alpha val="43137"/>
                    </a:srgbClr>
                  </a:outerShdw>
                </a:effectLst>
                <a:latin typeface="Segoe UI Light" pitchFamily="34" charset="0"/>
              </a:rPr>
              <a:t>және</a:t>
            </a:r>
            <a:r>
              <a:rPr lang="ru-RU" sz="4000" b="1" dirty="0" smtClean="0">
                <a:effectLst>
                  <a:outerShdw blurRad="38100" dist="38100" dir="2700000" algn="tl">
                    <a:srgbClr val="000000">
                      <a:alpha val="43137"/>
                    </a:srgbClr>
                  </a:outerShdw>
                </a:effectLst>
                <a:latin typeface="Segoe UI Light" pitchFamily="34" charset="0"/>
              </a:rPr>
              <a:t> </a:t>
            </a:r>
            <a:r>
              <a:rPr lang="ru-RU" sz="4000" b="1" dirty="0" err="1" smtClean="0">
                <a:effectLst>
                  <a:outerShdw blurRad="38100" dist="38100" dir="2700000" algn="tl">
                    <a:srgbClr val="000000">
                      <a:alpha val="43137"/>
                    </a:srgbClr>
                  </a:outerShdw>
                </a:effectLst>
                <a:latin typeface="Segoe UI Light" pitchFamily="34" charset="0"/>
              </a:rPr>
              <a:t>бөлшектелген</a:t>
            </a:r>
            <a:r>
              <a:rPr lang="ru-RU" sz="4000" b="1" dirty="0" smtClean="0">
                <a:effectLst>
                  <a:outerShdw blurRad="38100" dist="38100" dir="2700000" algn="tl">
                    <a:srgbClr val="000000">
                      <a:alpha val="43137"/>
                    </a:srgbClr>
                  </a:outerShdw>
                </a:effectLst>
                <a:latin typeface="Segoe UI Light" pitchFamily="34" charset="0"/>
              </a:rPr>
              <a:t> </a:t>
            </a:r>
            <a:r>
              <a:rPr lang="ru-RU" sz="4000" b="1" dirty="0" err="1" smtClean="0">
                <a:effectLst>
                  <a:outerShdw blurRad="38100" dist="38100" dir="2700000" algn="tl">
                    <a:srgbClr val="000000">
                      <a:alpha val="43137"/>
                    </a:srgbClr>
                  </a:outerShdw>
                </a:effectLst>
                <a:latin typeface="Segoe UI Light" pitchFamily="34" charset="0"/>
              </a:rPr>
              <a:t>жүйелер</a:t>
            </a:r>
            <a:r>
              <a:rPr lang="ru-RU" sz="4000" b="1" dirty="0" smtClean="0">
                <a:effectLst>
                  <a:outerShdw blurRad="38100" dist="38100" dir="2700000" algn="tl">
                    <a:srgbClr val="000000">
                      <a:alpha val="43137"/>
                    </a:srgbClr>
                  </a:outerShdw>
                </a:effectLst>
                <a:latin typeface="Segoe UI Light" pitchFamily="34" charset="0"/>
              </a:rPr>
              <a:t> </a:t>
            </a:r>
            <a:r>
              <a:rPr lang="ru-RU" sz="4000" b="1" dirty="0" err="1" smtClean="0">
                <a:effectLst>
                  <a:outerShdw blurRad="38100" dist="38100" dir="2700000" algn="tl">
                    <a:srgbClr val="000000">
                      <a:alpha val="43137"/>
                    </a:srgbClr>
                  </a:outerShdw>
                </a:effectLst>
                <a:latin typeface="Segoe UI Light" pitchFamily="34" charset="0"/>
              </a:rPr>
              <a:t>технологиясы</a:t>
            </a:r>
            <a:endParaRPr lang="ru-RU" sz="4000" b="1" dirty="0">
              <a:effectLst>
                <a:outerShdw blurRad="38100" dist="38100" dir="2700000" algn="tl">
                  <a:srgbClr val="000000">
                    <a:alpha val="43137"/>
                  </a:srgbClr>
                </a:outerShdw>
              </a:effectLst>
              <a:latin typeface="Segoe UI Light" pitchFamily="34" charset="0"/>
            </a:endParaRPr>
          </a:p>
        </p:txBody>
      </p:sp>
      <p:sp>
        <p:nvSpPr>
          <p:cNvPr id="9" name="TextBox 8"/>
          <p:cNvSpPr txBox="1"/>
          <p:nvPr/>
        </p:nvSpPr>
        <p:spPr>
          <a:xfrm>
            <a:off x="4258458" y="5266432"/>
            <a:ext cx="303288" cy="369332"/>
          </a:xfrm>
          <a:prstGeom prst="rect">
            <a:avLst/>
          </a:prstGeom>
          <a:noFill/>
        </p:spPr>
        <p:txBody>
          <a:bodyPr wrap="none" rtlCol="0">
            <a:spAutoFit/>
          </a:bodyPr>
          <a:lstStyle/>
          <a:p>
            <a:r>
              <a:rPr lang="kk-KZ" b="1" dirty="0" smtClean="0">
                <a:effectLst>
                  <a:outerShdw blurRad="38100" dist="38100" dir="2700000" algn="tl">
                    <a:srgbClr val="000000">
                      <a:alpha val="43137"/>
                    </a:srgbClr>
                  </a:outerShdw>
                </a:effectLst>
                <a:latin typeface="Segoe UI Light" pitchFamily="34" charset="0"/>
              </a:rPr>
              <a:t>Т</a:t>
            </a:r>
            <a:endParaRPr lang="ru-RU" b="1" dirty="0">
              <a:effectLst>
                <a:outerShdw blurRad="38100" dist="38100" dir="2700000" algn="tl">
                  <a:srgbClr val="000000">
                    <a:alpha val="43137"/>
                  </a:srgbClr>
                </a:outerShdw>
              </a:effectLst>
              <a:latin typeface="Segoe UI Light" pitchFamily="34" charset="0"/>
            </a:endParaRPr>
          </a:p>
        </p:txBody>
      </p:sp>
    </p:spTree>
    <p:extLst>
      <p:ext uri="{BB962C8B-B14F-4D97-AF65-F5344CB8AC3E}">
        <p14:creationId xmlns:p14="http://schemas.microsoft.com/office/powerpoint/2010/main" val="82835482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childTnLst>
                          </p:cTn>
                        </p:par>
                        <p:par>
                          <p:cTn id="8" fill="hold">
                            <p:stCondLst>
                              <p:cond delay="500"/>
                            </p:stCondLst>
                            <p:childTnLst>
                              <p:par>
                                <p:cTn id="9" presetID="26"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down)">
                                      <p:cBhvr>
                                        <p:cTn id="11" dur="580">
                                          <p:stCondLst>
                                            <p:cond delay="0"/>
                                          </p:stCondLst>
                                        </p:cTn>
                                        <p:tgtEl>
                                          <p:spTgt spid="4"/>
                                        </p:tgtEl>
                                      </p:cBhvr>
                                    </p:animEffect>
                                    <p:anim calcmode="lin" valueType="num">
                                      <p:cBhvr>
                                        <p:cTn id="12"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7" dur="26">
                                          <p:stCondLst>
                                            <p:cond delay="650"/>
                                          </p:stCondLst>
                                        </p:cTn>
                                        <p:tgtEl>
                                          <p:spTgt spid="4"/>
                                        </p:tgtEl>
                                      </p:cBhvr>
                                      <p:to x="100000" y="60000"/>
                                    </p:animScale>
                                    <p:animScale>
                                      <p:cBhvr>
                                        <p:cTn id="18" dur="166" decel="50000">
                                          <p:stCondLst>
                                            <p:cond delay="676"/>
                                          </p:stCondLst>
                                        </p:cTn>
                                        <p:tgtEl>
                                          <p:spTgt spid="4"/>
                                        </p:tgtEl>
                                      </p:cBhvr>
                                      <p:to x="100000" y="100000"/>
                                    </p:animScale>
                                    <p:animScale>
                                      <p:cBhvr>
                                        <p:cTn id="19" dur="26">
                                          <p:stCondLst>
                                            <p:cond delay="1312"/>
                                          </p:stCondLst>
                                        </p:cTn>
                                        <p:tgtEl>
                                          <p:spTgt spid="4"/>
                                        </p:tgtEl>
                                      </p:cBhvr>
                                      <p:to x="100000" y="80000"/>
                                    </p:animScale>
                                    <p:animScale>
                                      <p:cBhvr>
                                        <p:cTn id="20" dur="166" decel="50000">
                                          <p:stCondLst>
                                            <p:cond delay="1338"/>
                                          </p:stCondLst>
                                        </p:cTn>
                                        <p:tgtEl>
                                          <p:spTgt spid="4"/>
                                        </p:tgtEl>
                                      </p:cBhvr>
                                      <p:to x="100000" y="100000"/>
                                    </p:animScale>
                                    <p:animScale>
                                      <p:cBhvr>
                                        <p:cTn id="21" dur="26">
                                          <p:stCondLst>
                                            <p:cond delay="1642"/>
                                          </p:stCondLst>
                                        </p:cTn>
                                        <p:tgtEl>
                                          <p:spTgt spid="4"/>
                                        </p:tgtEl>
                                      </p:cBhvr>
                                      <p:to x="100000" y="90000"/>
                                    </p:animScale>
                                    <p:animScale>
                                      <p:cBhvr>
                                        <p:cTn id="22" dur="166" decel="50000">
                                          <p:stCondLst>
                                            <p:cond delay="1668"/>
                                          </p:stCondLst>
                                        </p:cTn>
                                        <p:tgtEl>
                                          <p:spTgt spid="4"/>
                                        </p:tgtEl>
                                      </p:cBhvr>
                                      <p:to x="100000" y="100000"/>
                                    </p:animScale>
                                    <p:animScale>
                                      <p:cBhvr>
                                        <p:cTn id="23" dur="26">
                                          <p:stCondLst>
                                            <p:cond delay="1808"/>
                                          </p:stCondLst>
                                        </p:cTn>
                                        <p:tgtEl>
                                          <p:spTgt spid="4"/>
                                        </p:tgtEl>
                                      </p:cBhvr>
                                      <p:to x="100000" y="95000"/>
                                    </p:animScale>
                                    <p:animScale>
                                      <p:cBhvr>
                                        <p:cTn id="24"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90849" y="2420888"/>
            <a:ext cx="8134169" cy="2308324"/>
          </a:xfrm>
          <a:prstGeom prst="rect">
            <a:avLst/>
          </a:prstGeom>
          <a:noFill/>
        </p:spPr>
        <p:txBody>
          <a:bodyPr wrap="square" rtlCol="0">
            <a:spAutoFit/>
          </a:bodyPr>
          <a:lstStyle/>
          <a:p>
            <a:pPr algn="ctr"/>
            <a:r>
              <a:rPr lang="ru-RU" sz="7200" b="1" dirty="0" err="1" smtClean="0">
                <a:effectLst>
                  <a:outerShdw blurRad="38100" dist="38100" dir="2700000" algn="tl">
                    <a:srgbClr val="000000">
                      <a:alpha val="43137"/>
                    </a:srgbClr>
                  </a:outerShdw>
                </a:effectLst>
                <a:latin typeface="Segoe UI Light" pitchFamily="34" charset="0"/>
              </a:rPr>
              <a:t>Назарларыңызға</a:t>
            </a:r>
            <a:r>
              <a:rPr lang="ru-RU" sz="7200" b="1" dirty="0" smtClean="0">
                <a:effectLst>
                  <a:outerShdw blurRad="38100" dist="38100" dir="2700000" algn="tl">
                    <a:srgbClr val="000000">
                      <a:alpha val="43137"/>
                    </a:srgbClr>
                  </a:outerShdw>
                </a:effectLst>
                <a:latin typeface="Segoe UI Light" pitchFamily="34" charset="0"/>
              </a:rPr>
              <a:t> </a:t>
            </a:r>
            <a:r>
              <a:rPr lang="ru-RU" sz="7200" b="1" dirty="0" err="1" smtClean="0">
                <a:effectLst>
                  <a:outerShdw blurRad="38100" dist="38100" dir="2700000" algn="tl">
                    <a:srgbClr val="000000">
                      <a:alpha val="43137"/>
                    </a:srgbClr>
                  </a:outerShdw>
                </a:effectLst>
                <a:latin typeface="Segoe UI Light" pitchFamily="34" charset="0"/>
              </a:rPr>
              <a:t>рақмет</a:t>
            </a:r>
            <a:r>
              <a:rPr lang="ru-RU" sz="7200" b="1" dirty="0" smtClean="0">
                <a:effectLst>
                  <a:outerShdw blurRad="38100" dist="38100" dir="2700000" algn="tl">
                    <a:srgbClr val="000000">
                      <a:alpha val="43137"/>
                    </a:srgbClr>
                  </a:outerShdw>
                </a:effectLst>
                <a:latin typeface="Segoe UI Light" pitchFamily="34" charset="0"/>
              </a:rPr>
              <a:t>!!!</a:t>
            </a:r>
            <a:endParaRPr lang="ru-RU" sz="7200" b="1" dirty="0">
              <a:effectLst>
                <a:outerShdw blurRad="38100" dist="38100" dir="2700000" algn="tl">
                  <a:srgbClr val="000000">
                    <a:alpha val="43137"/>
                  </a:srgbClr>
                </a:outerShdw>
              </a:effectLst>
              <a:latin typeface="Segoe UI Light" pitchFamily="34" charset="0"/>
            </a:endParaRPr>
          </a:p>
        </p:txBody>
      </p:sp>
    </p:spTree>
    <p:extLst>
      <p:ext uri="{BB962C8B-B14F-4D97-AF65-F5344CB8AC3E}">
        <p14:creationId xmlns:p14="http://schemas.microsoft.com/office/powerpoint/2010/main" val="1274586436"/>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
                                        </p:tgtEl>
                                        <p:attrNameLst>
                                          <p:attrName>ppt_y</p:attrName>
                                        </p:attrNameLst>
                                      </p:cBhvr>
                                      <p:tavLst>
                                        <p:tav tm="0">
                                          <p:val>
                                            <p:strVal val="#ppt_y"/>
                                          </p:val>
                                        </p:tav>
                                        <p:tav tm="100000">
                                          <p:val>
                                            <p:strVal val="#ppt_y"/>
                                          </p:val>
                                        </p:tav>
                                      </p:tavLst>
                                    </p:anim>
                                    <p:anim calcmode="lin" valueType="num">
                                      <p:cBhvr>
                                        <p:cTn id="9"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755027" y="812825"/>
            <a:ext cx="1566455" cy="646331"/>
          </a:xfrm>
          <a:prstGeom prst="rect">
            <a:avLst/>
          </a:prstGeom>
          <a:noFill/>
        </p:spPr>
        <p:txBody>
          <a:bodyPr wrap="none" rtlCol="0">
            <a:spAutoFit/>
          </a:bodyPr>
          <a:lstStyle/>
          <a:p>
            <a:pPr algn="ctr"/>
            <a:r>
              <a:rPr lang="kk-KZ" sz="3600" b="1" dirty="0" smtClean="0">
                <a:effectLst>
                  <a:outerShdw blurRad="38100" dist="38100" dir="2700000" algn="tl">
                    <a:srgbClr val="000000">
                      <a:alpha val="43137"/>
                    </a:srgbClr>
                  </a:outerShdw>
                </a:effectLst>
                <a:latin typeface="Segoe UI Light" pitchFamily="34" charset="0"/>
              </a:rPr>
              <a:t>Кіріспе</a:t>
            </a:r>
            <a:endParaRPr lang="ru-RU" sz="3600" b="1" dirty="0">
              <a:effectLst>
                <a:outerShdw blurRad="38100" dist="38100" dir="2700000" algn="tl">
                  <a:srgbClr val="000000">
                    <a:alpha val="43137"/>
                  </a:srgbClr>
                </a:outerShdw>
              </a:effectLst>
              <a:latin typeface="Segoe UI Light" pitchFamily="34" charset="0"/>
            </a:endParaRPr>
          </a:p>
        </p:txBody>
      </p:sp>
      <p:sp>
        <p:nvSpPr>
          <p:cNvPr id="6" name="TextBox 5"/>
          <p:cNvSpPr txBox="1"/>
          <p:nvPr/>
        </p:nvSpPr>
        <p:spPr>
          <a:xfrm>
            <a:off x="649822" y="2403376"/>
            <a:ext cx="7776864" cy="3677930"/>
          </a:xfrm>
          <a:prstGeom prst="rect">
            <a:avLst/>
          </a:prstGeom>
          <a:noFill/>
        </p:spPr>
        <p:txBody>
          <a:bodyPr wrap="square" rtlCol="0">
            <a:spAutoFit/>
          </a:bodyPr>
          <a:lstStyle/>
          <a:p>
            <a:pPr indent="457200" algn="just">
              <a:lnSpc>
                <a:spcPct val="114000"/>
              </a:lnSpc>
              <a:spcAft>
                <a:spcPts val="600"/>
              </a:spcAft>
            </a:pPr>
            <a:r>
              <a:rPr lang="kk-KZ" sz="2000" dirty="0" smtClean="0">
                <a:effectLst>
                  <a:outerShdw blurRad="38100" dist="38100" dir="2700000" algn="tl">
                    <a:srgbClr val="000000">
                      <a:alpha val="43137"/>
                    </a:srgbClr>
                  </a:outerShdw>
                </a:effectLst>
                <a:latin typeface="Segoe UI Light" pitchFamily="34" charset="0"/>
              </a:rPr>
              <a:t>Компьютермен жұмыс жасаған әрбір адам клиент-сервер технологиясы туралы білуі тиіс. Бұл технология екі басты түсінікке негізделген: клиент және сервер. Клиент – бұл серверге қандай да бір әрекеттің орындалуына немесе қандай да бір ақпаратты алуға жасаған сұранысын жүзеге асыратын компьютер. Сервер – әдетте клиент-компьютерге қарағанда мықтырақ компьютер.</a:t>
            </a:r>
          </a:p>
          <a:p>
            <a:pPr indent="457200" algn="just">
              <a:lnSpc>
                <a:spcPct val="114000"/>
              </a:lnSpc>
              <a:spcAft>
                <a:spcPts val="600"/>
              </a:spcAft>
            </a:pPr>
            <a:r>
              <a:rPr lang="kk-KZ" sz="2000" dirty="0" smtClean="0">
                <a:effectLst>
                  <a:outerShdw blurRad="38100" dist="38100" dir="2700000" algn="tl">
                    <a:srgbClr val="000000">
                      <a:alpha val="43137"/>
                    </a:srgbClr>
                  </a:outerShdw>
                </a:effectLst>
                <a:latin typeface="Segoe UI Light" pitchFamily="34" charset="0"/>
              </a:rPr>
              <a:t>Мұндай жүйенің жұмыс істеу моделі келесідей: клиент серверге сұраныс жасайды, ал сервер (немесе сервердің бөлігі) сұранысты қабылдап, оны орындайды және нәтижені клиентке (клиенттік бөлікке) жібереді.</a:t>
            </a:r>
            <a:endParaRPr lang="ru-RU" sz="2000" dirty="0">
              <a:effectLst>
                <a:outerShdw blurRad="38100" dist="38100" dir="2700000" algn="tl">
                  <a:srgbClr val="000000">
                    <a:alpha val="43137"/>
                  </a:srgbClr>
                </a:outerShdw>
              </a:effectLst>
              <a:latin typeface="Segoe UI Light" pitchFamily="34" charset="0"/>
            </a:endParaRPr>
          </a:p>
        </p:txBody>
      </p:sp>
    </p:spTree>
    <p:extLst>
      <p:ext uri="{BB962C8B-B14F-4D97-AF65-F5344CB8AC3E}">
        <p14:creationId xmlns:p14="http://schemas.microsoft.com/office/powerpoint/2010/main" val="419438719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2120" y="620688"/>
            <a:ext cx="7712267" cy="830997"/>
          </a:xfrm>
          <a:prstGeom prst="rect">
            <a:avLst/>
          </a:prstGeom>
          <a:noFill/>
        </p:spPr>
        <p:txBody>
          <a:bodyPr wrap="square" rtlCol="0">
            <a:spAutoFit/>
          </a:bodyPr>
          <a:lstStyle/>
          <a:p>
            <a:pPr algn="ctr"/>
            <a:r>
              <a:rPr lang="kk-KZ" sz="2400" b="1" dirty="0" smtClean="0">
                <a:effectLst>
                  <a:outerShdw blurRad="38100" dist="38100" dir="2700000" algn="tl">
                    <a:srgbClr val="000000">
                      <a:alpha val="43137"/>
                    </a:srgbClr>
                  </a:outerShdw>
                </a:effectLst>
                <a:latin typeface="Segoe UI Light" pitchFamily="34" charset="0"/>
              </a:rPr>
              <a:t>Сервер бір уақытта бірнеше клиентке қызмет көрсете алады</a:t>
            </a:r>
            <a:endParaRPr lang="ru-RU" sz="2400" b="1" dirty="0">
              <a:effectLst>
                <a:outerShdw blurRad="38100" dist="38100" dir="2700000" algn="tl">
                  <a:srgbClr val="000000">
                    <a:alpha val="43137"/>
                  </a:srgbClr>
                </a:outerShdw>
              </a:effectLst>
              <a:latin typeface="Segoe UI Light" pitchFamily="34" charset="0"/>
            </a:endParaRPr>
          </a:p>
        </p:txBody>
      </p:sp>
      <p:sp>
        <p:nvSpPr>
          <p:cNvPr id="5" name="TextBox 4"/>
          <p:cNvSpPr txBox="1"/>
          <p:nvPr/>
        </p:nvSpPr>
        <p:spPr>
          <a:xfrm>
            <a:off x="649822" y="2564904"/>
            <a:ext cx="7776864" cy="2976199"/>
          </a:xfrm>
          <a:prstGeom prst="rect">
            <a:avLst/>
          </a:prstGeom>
          <a:noFill/>
        </p:spPr>
        <p:txBody>
          <a:bodyPr wrap="square" rtlCol="0">
            <a:spAutoFit/>
          </a:bodyPr>
          <a:lstStyle/>
          <a:p>
            <a:pPr indent="457200" algn="just">
              <a:lnSpc>
                <a:spcPct val="114000"/>
              </a:lnSpc>
              <a:spcAft>
                <a:spcPts val="600"/>
              </a:spcAft>
            </a:pPr>
            <a:r>
              <a:rPr lang="kk-KZ" sz="2000" dirty="0" smtClean="0">
                <a:effectLst>
                  <a:outerShdw blurRad="38100" dist="38100" dir="2700000" algn="tl">
                    <a:srgbClr val="000000">
                      <a:alpha val="43137"/>
                    </a:srgbClr>
                  </a:outerShdw>
                </a:effectLst>
                <a:latin typeface="Segoe UI Light" pitchFamily="34" charset="0"/>
              </a:rPr>
              <a:t>Бұл жағдай көп қолданушылық режимге сәйкес. Тек мұнда «бір уақытта» деген тіркесті тура мағынада түсінуге болмайды. Сұраныстарды сервер тізбекті түрде орындайды. Егер бір уақытта бірден көп сұраныстар келсе, олар кезекке орналастырылады. Бұл жағдайда кезек – клиенттің орындалмаған сұраныстары.</a:t>
            </a:r>
          </a:p>
          <a:p>
            <a:pPr indent="457200" algn="just">
              <a:lnSpc>
                <a:spcPct val="114000"/>
              </a:lnSpc>
              <a:spcAft>
                <a:spcPts val="600"/>
              </a:spcAft>
            </a:pPr>
            <a:r>
              <a:rPr lang="kk-KZ" sz="2000" dirty="0" smtClean="0">
                <a:effectLst>
                  <a:outerShdw blurRad="38100" dist="38100" dir="2700000" algn="tl">
                    <a:srgbClr val="000000">
                      <a:alpha val="43137"/>
                    </a:srgbClr>
                  </a:outerShdw>
                </a:effectLst>
                <a:latin typeface="Segoe UI Light" pitchFamily="34" charset="0"/>
              </a:rPr>
              <a:t>Кейде сұраныстардың приоритеттері болуы мүмкін. Приоритет – бұл сұраныстың орындалуының «маңыздылығының» деңгейі. Приоритеттері жоғары сұраныстар бірінші кезекте орындалуы тиіс.</a:t>
            </a:r>
            <a:endParaRPr lang="ru-RU" sz="2000" dirty="0"/>
          </a:p>
        </p:txBody>
      </p:sp>
    </p:spTree>
    <p:extLst>
      <p:ext uri="{BB962C8B-B14F-4D97-AF65-F5344CB8AC3E}">
        <p14:creationId xmlns:p14="http://schemas.microsoft.com/office/powerpoint/2010/main" val="359348729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2120" y="620688"/>
            <a:ext cx="7712267" cy="461665"/>
          </a:xfrm>
          <a:prstGeom prst="rect">
            <a:avLst/>
          </a:prstGeom>
          <a:noFill/>
        </p:spPr>
        <p:txBody>
          <a:bodyPr wrap="square" rtlCol="0">
            <a:spAutoFit/>
          </a:bodyPr>
          <a:lstStyle/>
          <a:p>
            <a:pPr algn="ctr"/>
            <a:r>
              <a:rPr lang="kk-KZ" sz="2400" b="1" dirty="0" smtClean="0">
                <a:effectLst>
                  <a:outerShdw blurRad="38100" dist="38100" dir="2700000" algn="tl">
                    <a:srgbClr val="000000">
                      <a:alpha val="43137"/>
                    </a:srgbClr>
                  </a:outerShdw>
                </a:effectLst>
                <a:latin typeface="Segoe UI Light" pitchFamily="34" charset="0"/>
              </a:rPr>
              <a:t>Көп есептілік және көп ағымдылық</a:t>
            </a:r>
            <a:endParaRPr lang="ru-RU" sz="2400" b="1" dirty="0">
              <a:effectLst>
                <a:outerShdw blurRad="38100" dist="38100" dir="2700000" algn="tl">
                  <a:srgbClr val="000000">
                    <a:alpha val="43137"/>
                  </a:srgbClr>
                </a:outerShdw>
              </a:effectLst>
              <a:latin typeface="Segoe UI Light" pitchFamily="34" charset="0"/>
            </a:endParaRPr>
          </a:p>
        </p:txBody>
      </p:sp>
      <p:sp>
        <p:nvSpPr>
          <p:cNvPr id="5" name="TextBox 4"/>
          <p:cNvSpPr txBox="1"/>
          <p:nvPr/>
        </p:nvSpPr>
        <p:spPr>
          <a:xfrm>
            <a:off x="649822" y="2492896"/>
            <a:ext cx="7776864" cy="2625334"/>
          </a:xfrm>
          <a:prstGeom prst="rect">
            <a:avLst/>
          </a:prstGeom>
          <a:noFill/>
        </p:spPr>
        <p:txBody>
          <a:bodyPr wrap="square" rtlCol="0">
            <a:spAutoFit/>
          </a:bodyPr>
          <a:lstStyle/>
          <a:p>
            <a:pPr indent="457200" algn="just">
              <a:lnSpc>
                <a:spcPct val="114000"/>
              </a:lnSpc>
              <a:spcAft>
                <a:spcPts val="600"/>
              </a:spcAft>
            </a:pPr>
            <a:r>
              <a:rPr lang="en-US" sz="2000" dirty="0" smtClean="0">
                <a:effectLst>
                  <a:outerShdw blurRad="38100" dist="38100" dir="2700000" algn="tl">
                    <a:srgbClr val="000000">
                      <a:alpha val="43137"/>
                    </a:srgbClr>
                  </a:outerShdw>
                </a:effectLst>
                <a:latin typeface="Segoe UI Light" pitchFamily="34" charset="0"/>
              </a:rPr>
              <a:t>Windows </a:t>
            </a:r>
            <a:r>
              <a:rPr lang="kk-KZ" sz="2000" dirty="0" smtClean="0">
                <a:effectLst>
                  <a:outerShdw blurRad="38100" dist="38100" dir="2700000" algn="tl">
                    <a:srgbClr val="000000">
                      <a:alpha val="43137"/>
                    </a:srgbClr>
                  </a:outerShdw>
                </a:effectLst>
                <a:latin typeface="Segoe UI Light" pitchFamily="34" charset="0"/>
              </a:rPr>
              <a:t>ОЖ көп есепті және көпағымды болып табылады. Көпесептілік – бұл ОЖ-ның бірнеше қолданушы қосымшаларын орындай алу қасиеті.</a:t>
            </a:r>
          </a:p>
          <a:p>
            <a:pPr indent="457200" algn="just">
              <a:lnSpc>
                <a:spcPct val="114000"/>
              </a:lnSpc>
              <a:spcAft>
                <a:spcPts val="600"/>
              </a:spcAft>
            </a:pPr>
            <a:r>
              <a:rPr lang="kk-KZ" sz="2000" dirty="0" smtClean="0">
                <a:effectLst>
                  <a:outerShdw blurRad="38100" dist="38100" dir="2700000" algn="tl">
                    <a:srgbClr val="000000">
                      <a:alpha val="43137"/>
                    </a:srgbClr>
                  </a:outerShdw>
                </a:effectLst>
                <a:latin typeface="Segoe UI Light" pitchFamily="34" charset="0"/>
              </a:rPr>
              <a:t>Бұл серверде әрқайсысы өзінің жеке сұранысын жасай алатын бірнеше есептер жұмыс істеп тұруы мүмкіндігін көрсетеді. Көпағымдылық бір есептің бірнеше сұранысты орындауына мүмкіндік береді. Осының нәтижесінде сервердің өнімділігі артады.</a:t>
            </a:r>
            <a:endParaRPr lang="ru-RU" sz="2000" dirty="0"/>
          </a:p>
        </p:txBody>
      </p:sp>
    </p:spTree>
    <p:extLst>
      <p:ext uri="{BB962C8B-B14F-4D97-AF65-F5344CB8AC3E}">
        <p14:creationId xmlns:p14="http://schemas.microsoft.com/office/powerpoint/2010/main" val="1309901585"/>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2120" y="620688"/>
            <a:ext cx="7712267" cy="461665"/>
          </a:xfrm>
          <a:prstGeom prst="rect">
            <a:avLst/>
          </a:prstGeom>
          <a:noFill/>
        </p:spPr>
        <p:txBody>
          <a:bodyPr wrap="square" rtlCol="0">
            <a:spAutoFit/>
          </a:bodyPr>
          <a:lstStyle/>
          <a:p>
            <a:pPr algn="ctr"/>
            <a:r>
              <a:rPr lang="kk-KZ" sz="2400" b="1" dirty="0" smtClean="0">
                <a:effectLst>
                  <a:outerShdw blurRad="38100" dist="38100" dir="2700000" algn="tl">
                    <a:srgbClr val="000000">
                      <a:alpha val="43137"/>
                    </a:srgbClr>
                  </a:outerShdw>
                </a:effectLst>
                <a:latin typeface="Segoe UI Light" pitchFamily="34" charset="0"/>
              </a:rPr>
              <a:t>Сұраныс орындалу циклы</a:t>
            </a:r>
            <a:endParaRPr lang="ru-RU" sz="2400" b="1" dirty="0">
              <a:effectLst>
                <a:outerShdw blurRad="38100" dist="38100" dir="2700000" algn="tl">
                  <a:srgbClr val="000000">
                    <a:alpha val="43137"/>
                  </a:srgbClr>
                </a:outerShdw>
              </a:effectLst>
              <a:latin typeface="Segoe UI Light" pitchFamily="34" charset="0"/>
            </a:endParaRPr>
          </a:p>
        </p:txBody>
      </p:sp>
      <p:sp>
        <p:nvSpPr>
          <p:cNvPr id="5" name="TextBox 4"/>
          <p:cNvSpPr txBox="1"/>
          <p:nvPr/>
        </p:nvSpPr>
        <p:spPr>
          <a:xfrm>
            <a:off x="790855" y="2309306"/>
            <a:ext cx="7494795" cy="4035720"/>
          </a:xfrm>
          <a:prstGeom prst="rect">
            <a:avLst/>
          </a:prstGeom>
          <a:noFill/>
        </p:spPr>
        <p:txBody>
          <a:bodyPr wrap="square" rtlCol="0">
            <a:spAutoFit/>
          </a:bodyPr>
          <a:lstStyle/>
          <a:p>
            <a:pPr indent="457200" algn="just">
              <a:lnSpc>
                <a:spcPct val="114000"/>
              </a:lnSpc>
              <a:spcAft>
                <a:spcPts val="600"/>
              </a:spcAft>
            </a:pPr>
            <a:r>
              <a:rPr lang="kk-KZ" dirty="0" smtClean="0">
                <a:effectLst>
                  <a:outerShdw blurRad="38100" dist="38100" dir="2700000" algn="tl">
                    <a:srgbClr val="000000">
                      <a:alpha val="43137"/>
                    </a:srgbClr>
                  </a:outerShdw>
                </a:effectLst>
                <a:latin typeface="Segoe UI Light" pitchFamily="34" charset="0"/>
              </a:rPr>
              <a:t>Бұл цикл клиент пен сервер арасындағы сұраныс пен жауаптың алмасуынан және сол сұраныстың серверде орындалуынан тұрады.</a:t>
            </a:r>
          </a:p>
          <a:p>
            <a:pPr indent="457200" algn="just">
              <a:lnSpc>
                <a:spcPct val="114000"/>
              </a:lnSpc>
              <a:spcAft>
                <a:spcPts val="600"/>
              </a:spcAft>
            </a:pPr>
            <a:r>
              <a:rPr lang="kk-KZ" dirty="0" smtClean="0">
                <a:effectLst>
                  <a:outerShdw blurRad="38100" dist="38100" dir="2700000" algn="tl">
                    <a:srgbClr val="000000">
                      <a:alpha val="43137"/>
                    </a:srgbClr>
                  </a:outerShdw>
                </a:effectLst>
                <a:latin typeface="Segoe UI Light" pitchFamily="34" charset="0"/>
              </a:rPr>
              <a:t>Ереже бойынша сұраныс орындалатын уақыт сұраныс пен нәтиженің алмасуына кеткен уақыттан көп болады. Сондықтан серверлерде транзакциялардың сервер домендері арасында таратылу жүйелері қолданылады.</a:t>
            </a:r>
          </a:p>
          <a:p>
            <a:pPr indent="457200" algn="just">
              <a:lnSpc>
                <a:spcPct val="114000"/>
              </a:lnSpc>
              <a:spcAft>
                <a:spcPts val="600"/>
              </a:spcAft>
            </a:pPr>
            <a:r>
              <a:rPr lang="kk-KZ" dirty="0" smtClean="0">
                <a:effectLst>
                  <a:outerShdw blurRad="38100" dist="38100" dir="2700000" algn="tl">
                    <a:srgbClr val="000000">
                      <a:alpha val="43137"/>
                    </a:srgbClr>
                  </a:outerShdw>
                </a:effectLst>
                <a:latin typeface="Segoe UI Light" pitchFamily="34" charset="0"/>
              </a:rPr>
              <a:t>Транзакция – бұл барлығы орындалатын, не ешқайсысы орындалмайтын командалар жиынтығы. Домен – бұл сервер элементі. Көп жағдайда сервер физикалық деңгейде бір компьютер емес, қандай да бір операцияны орындау үшін бір жүйеге біріккен компьютерлер тобы болып келеді. Бұл жағдайда домен – бұл сервер архитектурасына кіретін компьютер болып саналады.</a:t>
            </a:r>
            <a:endParaRPr lang="ru-RU" dirty="0"/>
          </a:p>
        </p:txBody>
      </p:sp>
    </p:spTree>
    <p:extLst>
      <p:ext uri="{BB962C8B-B14F-4D97-AF65-F5344CB8AC3E}">
        <p14:creationId xmlns:p14="http://schemas.microsoft.com/office/powerpoint/2010/main" val="2295078026"/>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2120" y="645631"/>
            <a:ext cx="7712267" cy="461665"/>
          </a:xfrm>
          <a:prstGeom prst="rect">
            <a:avLst/>
          </a:prstGeom>
          <a:noFill/>
        </p:spPr>
        <p:txBody>
          <a:bodyPr wrap="square" rtlCol="0">
            <a:spAutoFit/>
          </a:bodyPr>
          <a:lstStyle/>
          <a:p>
            <a:pPr algn="ctr"/>
            <a:r>
              <a:rPr lang="kk-KZ" sz="2400" b="1" dirty="0" smtClean="0">
                <a:effectLst>
                  <a:outerShdw blurRad="38100" dist="38100" dir="2700000" algn="tl">
                    <a:srgbClr val="000000">
                      <a:alpha val="43137"/>
                    </a:srgbClr>
                  </a:outerShdw>
                </a:effectLst>
                <a:latin typeface="Segoe UI Light" pitchFamily="34" charset="0"/>
              </a:rPr>
              <a:t>Клиент-сервер жүйесін құрастыру концепциялары</a:t>
            </a:r>
            <a:endParaRPr lang="ru-RU" sz="2400" b="1" dirty="0">
              <a:effectLst>
                <a:outerShdw blurRad="38100" dist="38100" dir="2700000" algn="tl">
                  <a:srgbClr val="000000">
                    <a:alpha val="43137"/>
                  </a:srgbClr>
                </a:outerShdw>
              </a:effectLst>
              <a:latin typeface="Segoe UI Light" pitchFamily="34" charset="0"/>
            </a:endParaRPr>
          </a:p>
        </p:txBody>
      </p:sp>
      <p:sp>
        <p:nvSpPr>
          <p:cNvPr id="5" name="TextBox 4"/>
          <p:cNvSpPr txBox="1"/>
          <p:nvPr/>
        </p:nvSpPr>
        <p:spPr>
          <a:xfrm>
            <a:off x="790855" y="2309306"/>
            <a:ext cx="7494795" cy="3719929"/>
          </a:xfrm>
          <a:prstGeom prst="rect">
            <a:avLst/>
          </a:prstGeom>
          <a:noFill/>
        </p:spPr>
        <p:txBody>
          <a:bodyPr wrap="square" rtlCol="0">
            <a:spAutoFit/>
          </a:bodyPr>
          <a:lstStyle/>
          <a:p>
            <a:pPr marL="285750" indent="-285750" algn="just">
              <a:lnSpc>
                <a:spcPct val="114000"/>
              </a:lnSpc>
              <a:spcAft>
                <a:spcPts val="600"/>
              </a:spcAft>
              <a:buFont typeface="Wingdings" pitchFamily="2" charset="2"/>
              <a:buChar char="Ø"/>
            </a:pPr>
            <a:r>
              <a:rPr lang="kk-KZ" dirty="0" smtClean="0">
                <a:effectLst>
                  <a:outerShdw blurRad="38100" dist="38100" dir="2700000" algn="tl">
                    <a:srgbClr val="000000">
                      <a:alpha val="43137"/>
                    </a:srgbClr>
                  </a:outerShdw>
                </a:effectLst>
                <a:latin typeface="Segoe UI Light" pitchFamily="34" charset="0"/>
              </a:rPr>
              <a:t>Әлсіз клиент – мықты сервер. Ақпаратты өңдеу толығымен серверде жүреді. Сервер қосымша өңдеуді қажет етпейтін дайын нәтижені жібереді. Клиент тек қолданушымен диалог құрады: сұраныс құрастырады, жібереді, нәтижені қабылдайды және ақпаратты экранға шығарады.</a:t>
            </a:r>
          </a:p>
          <a:p>
            <a:pPr marL="285750" indent="-285750" algn="just">
              <a:lnSpc>
                <a:spcPct val="114000"/>
              </a:lnSpc>
              <a:spcAft>
                <a:spcPts val="600"/>
              </a:spcAft>
              <a:buFont typeface="Wingdings" pitchFamily="2" charset="2"/>
              <a:buChar char="Ø"/>
            </a:pPr>
            <a:r>
              <a:rPr lang="kk-KZ" dirty="0" smtClean="0">
                <a:effectLst>
                  <a:outerShdw blurRad="38100" dist="38100" dir="2700000" algn="tl">
                    <a:srgbClr val="000000">
                      <a:alpha val="43137"/>
                    </a:srgbClr>
                  </a:outerShdw>
                </a:effectLst>
                <a:latin typeface="Segoe UI Light" pitchFamily="34" charset="0"/>
              </a:rPr>
              <a:t>Күшті клиент. Ақпарат өңдеудің бөлігі клиентке жүктеледі.</a:t>
            </a:r>
          </a:p>
          <a:p>
            <a:pPr algn="just">
              <a:lnSpc>
                <a:spcPct val="114000"/>
              </a:lnSpc>
              <a:spcAft>
                <a:spcPts val="600"/>
              </a:spcAft>
            </a:pPr>
            <a:r>
              <a:rPr lang="kk-KZ" dirty="0" smtClean="0">
                <a:effectLst>
                  <a:outerShdw blurRad="38100" dist="38100" dir="2700000" algn="tl">
                    <a:srgbClr val="000000">
                      <a:alpha val="43137"/>
                    </a:srgbClr>
                  </a:outerShdw>
                </a:effectLst>
                <a:latin typeface="Segoe UI Light" pitchFamily="34" charset="0"/>
              </a:rPr>
              <a:t>Жай ғана мысал: қолданушыға фирма қызметкерлерінің фамилиялары бойынша сұрыпталған тізімі керек. Бірінші жағдайда сервер сұраныс бойынша тізімді алады, оны сұрыптап клиентке жібереді. Клиентке тек экранға шығару ғана қалады. Екінші жағдайда сервер тізімді алып клиентке жібереді, клиент тізімді өзі сұрыптап, экранға шығарады.</a:t>
            </a:r>
            <a:endParaRPr lang="kk-KZ" dirty="0">
              <a:effectLst>
                <a:outerShdw blurRad="38100" dist="38100" dir="2700000" algn="tl">
                  <a:srgbClr val="000000">
                    <a:alpha val="43137"/>
                  </a:srgbClr>
                </a:outerShdw>
              </a:effectLst>
              <a:latin typeface="Segoe UI Light" pitchFamily="34" charset="0"/>
            </a:endParaRPr>
          </a:p>
        </p:txBody>
      </p:sp>
    </p:spTree>
    <p:extLst>
      <p:ext uri="{BB962C8B-B14F-4D97-AF65-F5344CB8AC3E}">
        <p14:creationId xmlns:p14="http://schemas.microsoft.com/office/powerpoint/2010/main" val="359377094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2120" y="851520"/>
            <a:ext cx="7712267" cy="461665"/>
          </a:xfrm>
          <a:prstGeom prst="rect">
            <a:avLst/>
          </a:prstGeom>
          <a:noFill/>
        </p:spPr>
        <p:txBody>
          <a:bodyPr wrap="square" rtlCol="0">
            <a:spAutoFit/>
          </a:bodyPr>
          <a:lstStyle/>
          <a:p>
            <a:pPr algn="ctr"/>
            <a:r>
              <a:rPr lang="kk-KZ" sz="2400" b="1" dirty="0" smtClean="0">
                <a:effectLst>
                  <a:outerShdw blurRad="38100" dist="38100" dir="2700000" algn="tl">
                    <a:srgbClr val="000000">
                      <a:alpha val="43137"/>
                    </a:srgbClr>
                  </a:outerShdw>
                </a:effectLst>
                <a:latin typeface="Segoe UI Light" pitchFamily="34" charset="0"/>
              </a:rPr>
              <a:t>Күту уақыты</a:t>
            </a:r>
            <a:endParaRPr lang="ru-RU" sz="2400" b="1" dirty="0">
              <a:effectLst>
                <a:outerShdw blurRad="38100" dist="38100" dir="2700000" algn="tl">
                  <a:srgbClr val="000000">
                    <a:alpha val="43137"/>
                  </a:srgbClr>
                </a:outerShdw>
              </a:effectLst>
              <a:latin typeface="Segoe UI Light" pitchFamily="34" charset="0"/>
            </a:endParaRPr>
          </a:p>
        </p:txBody>
      </p:sp>
      <p:sp>
        <p:nvSpPr>
          <p:cNvPr id="5" name="TextBox 4"/>
          <p:cNvSpPr txBox="1"/>
          <p:nvPr/>
        </p:nvSpPr>
        <p:spPr>
          <a:xfrm>
            <a:off x="790855" y="2309306"/>
            <a:ext cx="7494795" cy="4035720"/>
          </a:xfrm>
          <a:prstGeom prst="rect">
            <a:avLst/>
          </a:prstGeom>
          <a:noFill/>
        </p:spPr>
        <p:txBody>
          <a:bodyPr wrap="square" rtlCol="0">
            <a:spAutoFit/>
          </a:bodyPr>
          <a:lstStyle/>
          <a:p>
            <a:pPr indent="457200" algn="just">
              <a:lnSpc>
                <a:spcPct val="114000"/>
              </a:lnSpc>
              <a:spcAft>
                <a:spcPts val="600"/>
              </a:spcAft>
            </a:pPr>
            <a:r>
              <a:rPr lang="kk-KZ" sz="1600" dirty="0" smtClean="0">
                <a:effectLst>
                  <a:outerShdw blurRad="38100" dist="38100" dir="2700000" algn="tl">
                    <a:srgbClr val="000000">
                      <a:alpha val="43137"/>
                    </a:srgbClr>
                  </a:outerShdw>
                </a:effectLst>
                <a:latin typeface="Segoe UI Light" pitchFamily="34" charset="0"/>
              </a:rPr>
              <a:t>«</a:t>
            </a:r>
            <a:r>
              <a:rPr lang="kk-KZ" dirty="0" smtClean="0">
                <a:effectLst>
                  <a:outerShdw blurRad="38100" dist="38100" dir="2700000" algn="tl">
                    <a:srgbClr val="000000">
                      <a:alpha val="43137"/>
                    </a:srgbClr>
                  </a:outerShdw>
                </a:effectLst>
                <a:latin typeface="Segoe UI Light" pitchFamily="34" charset="0"/>
              </a:rPr>
              <a:t>Күту уақыты» - бұл қолданушы серверге сұраныс жасаған кез бен одан нәтижені алғанға дейінгі уақыт аралығы. Күту уақыты – клиент-сервер концепциясын жүзеге асыратын жүйенің өнімділігін анықтайтын маңызды көрсеткіш.</a:t>
            </a:r>
          </a:p>
          <a:p>
            <a:pPr indent="457200" algn="just">
              <a:lnSpc>
                <a:spcPct val="114000"/>
              </a:lnSpc>
              <a:spcAft>
                <a:spcPts val="600"/>
              </a:spcAft>
            </a:pPr>
            <a:r>
              <a:rPr lang="kk-KZ" dirty="0" smtClean="0">
                <a:effectLst>
                  <a:outerShdw blurRad="38100" dist="38100" dir="2700000" algn="tl">
                    <a:srgbClr val="000000">
                      <a:alpha val="43137"/>
                    </a:srgbClr>
                  </a:outerShdw>
                </a:effectLst>
                <a:latin typeface="Segoe UI Light" pitchFamily="34" charset="0"/>
              </a:rPr>
              <a:t>Мәліметтердің бір бөлігі клиентте орындалған кезде күту уақыты азырақ болады. Бұлай болатын себебі – сұраныстың оңайлатуына және оның орындалу уақытының аздығына байланысты. Сондықтан оның сервердегі кезекте тұратын уақыты да аз болады.</a:t>
            </a:r>
          </a:p>
          <a:p>
            <a:pPr indent="457200" algn="just">
              <a:lnSpc>
                <a:spcPct val="114000"/>
              </a:lnSpc>
              <a:spcAft>
                <a:spcPts val="600"/>
              </a:spcAft>
            </a:pPr>
            <a:r>
              <a:rPr lang="kk-KZ" dirty="0" smtClean="0">
                <a:effectLst>
                  <a:outerShdw blurRad="38100" dist="38100" dir="2700000" algn="tl">
                    <a:srgbClr val="000000">
                      <a:alpha val="43137"/>
                    </a:srgbClr>
                  </a:outerShdw>
                </a:effectLst>
                <a:latin typeface="Segoe UI Light" pitchFamily="34" charset="0"/>
              </a:rPr>
              <a:t>Әрине, клиенттің өнімділігінің сервердікіне қарағанда аз болуы оның сұранысты орындау уақытының көбеюіне алып келеді. Бірақ сұраныстың серверде кезекте күтетін уақытына қарағанда бұл әлдеқайда тез. </a:t>
            </a:r>
            <a:endParaRPr lang="ru-RU" dirty="0"/>
          </a:p>
        </p:txBody>
      </p:sp>
    </p:spTree>
    <p:extLst>
      <p:ext uri="{BB962C8B-B14F-4D97-AF65-F5344CB8AC3E}">
        <p14:creationId xmlns:p14="http://schemas.microsoft.com/office/powerpoint/2010/main" val="23003697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90855" y="2492896"/>
            <a:ext cx="7494795" cy="2749599"/>
          </a:xfrm>
          <a:prstGeom prst="rect">
            <a:avLst/>
          </a:prstGeom>
          <a:noFill/>
        </p:spPr>
        <p:txBody>
          <a:bodyPr wrap="square" rtlCol="0">
            <a:spAutoFit/>
          </a:bodyPr>
          <a:lstStyle/>
          <a:p>
            <a:pPr indent="457200" algn="just">
              <a:lnSpc>
                <a:spcPct val="114000"/>
              </a:lnSpc>
              <a:spcAft>
                <a:spcPts val="600"/>
              </a:spcAft>
            </a:pPr>
            <a:r>
              <a:rPr lang="kk-KZ" sz="2000" dirty="0" smtClean="0">
                <a:effectLst>
                  <a:outerShdw blurRad="38100" dist="38100" dir="2700000" algn="tl">
                    <a:srgbClr val="000000">
                      <a:alpha val="43137"/>
                    </a:srgbClr>
                  </a:outerShdw>
                </a:effectLst>
                <a:latin typeface="Segoe UI Light" pitchFamily="34" charset="0"/>
              </a:rPr>
              <a:t>Көптеген серверлер жүктемені көтере алмай қатып қалуы мүмкін. Бұл жағдайда екі альтернативті әдіс бар:</a:t>
            </a:r>
          </a:p>
          <a:p>
            <a:pPr marL="285750" indent="-285750" algn="just">
              <a:lnSpc>
                <a:spcPct val="114000"/>
              </a:lnSpc>
              <a:spcAft>
                <a:spcPts val="600"/>
              </a:spcAft>
              <a:buFont typeface="Wingdings" pitchFamily="2" charset="2"/>
              <a:buChar char="Ø"/>
            </a:pPr>
            <a:r>
              <a:rPr lang="kk-KZ" sz="2000" dirty="0" smtClean="0">
                <a:effectLst>
                  <a:outerShdw blurRad="38100" dist="38100" dir="2700000" algn="tl">
                    <a:srgbClr val="000000">
                      <a:alpha val="43137"/>
                    </a:srgbClr>
                  </a:outerShdw>
                </a:effectLst>
                <a:latin typeface="Segoe UI Light" pitchFamily="34" charset="0"/>
              </a:rPr>
              <a:t>Өнімділікті арттыру;</a:t>
            </a:r>
          </a:p>
          <a:p>
            <a:pPr marL="285750" indent="-285750" algn="just">
              <a:lnSpc>
                <a:spcPct val="114000"/>
              </a:lnSpc>
              <a:spcAft>
                <a:spcPts val="600"/>
              </a:spcAft>
              <a:buFont typeface="Wingdings" pitchFamily="2" charset="2"/>
              <a:buChar char="Ø"/>
            </a:pPr>
            <a:r>
              <a:rPr lang="kk-KZ" sz="2000" dirty="0" smtClean="0">
                <a:effectLst>
                  <a:outerShdw blurRad="38100" dist="38100" dir="2700000" algn="tl">
                    <a:srgbClr val="000000">
                      <a:alpha val="43137"/>
                    </a:srgbClr>
                  </a:outerShdw>
                </a:effectLst>
                <a:latin typeface="Segoe UI Light" pitchFamily="34" charset="0"/>
              </a:rPr>
              <a:t>Мәліметтерді өңдеудің бір бөлігін клиентке тапсыру.</a:t>
            </a:r>
            <a:endParaRPr lang="ru-RU" sz="2000" dirty="0" smtClean="0"/>
          </a:p>
          <a:p>
            <a:pPr algn="just">
              <a:lnSpc>
                <a:spcPct val="114000"/>
              </a:lnSpc>
              <a:spcAft>
                <a:spcPts val="600"/>
              </a:spcAft>
            </a:pPr>
            <a:r>
              <a:rPr lang="kk-KZ" sz="2000" dirty="0" smtClean="0">
                <a:effectLst>
                  <a:outerShdw blurRad="38100" dist="38100" dir="2700000" algn="tl">
                    <a:srgbClr val="000000">
                      <a:alpha val="43137"/>
                    </a:srgbClr>
                  </a:outerShdw>
                </a:effectLst>
                <a:latin typeface="Segoe UI Light" pitchFamily="34" charset="0"/>
              </a:rPr>
              <a:t>Бірінші әдіс қымбатқа түседі және ол да белгілі бір ақырлы шамаға дейін ғана өсе алады. Сондықтан екінші әдістің қолданылуы көбірек кездеседі.</a:t>
            </a:r>
          </a:p>
        </p:txBody>
      </p:sp>
    </p:spTree>
    <p:extLst>
      <p:ext uri="{BB962C8B-B14F-4D97-AF65-F5344CB8AC3E}">
        <p14:creationId xmlns:p14="http://schemas.microsoft.com/office/powerpoint/2010/main" val="220807359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2120" y="851520"/>
            <a:ext cx="7712267" cy="461665"/>
          </a:xfrm>
          <a:prstGeom prst="rect">
            <a:avLst/>
          </a:prstGeom>
          <a:noFill/>
        </p:spPr>
        <p:txBody>
          <a:bodyPr wrap="square" rtlCol="0">
            <a:spAutoFit/>
          </a:bodyPr>
          <a:lstStyle/>
          <a:p>
            <a:pPr algn="ctr"/>
            <a:r>
              <a:rPr lang="kk-KZ" sz="2400" b="1" dirty="0" smtClean="0">
                <a:effectLst>
                  <a:outerShdw blurRad="38100" dist="38100" dir="2700000" algn="tl">
                    <a:srgbClr val="000000">
                      <a:alpha val="43137"/>
                    </a:srgbClr>
                  </a:outerShdw>
                </a:effectLst>
                <a:latin typeface="Segoe UI Light" pitchFamily="34" charset="0"/>
              </a:rPr>
              <a:t>Қорытынды</a:t>
            </a:r>
            <a:endParaRPr lang="ru-RU" sz="2400" b="1" dirty="0">
              <a:effectLst>
                <a:outerShdw blurRad="38100" dist="38100" dir="2700000" algn="tl">
                  <a:srgbClr val="000000">
                    <a:alpha val="43137"/>
                  </a:srgbClr>
                </a:outerShdw>
              </a:effectLst>
              <a:latin typeface="Segoe UI Light" pitchFamily="34" charset="0"/>
            </a:endParaRPr>
          </a:p>
        </p:txBody>
      </p:sp>
      <p:sp>
        <p:nvSpPr>
          <p:cNvPr id="5" name="TextBox 4"/>
          <p:cNvSpPr txBox="1"/>
          <p:nvPr/>
        </p:nvSpPr>
        <p:spPr>
          <a:xfrm>
            <a:off x="790855" y="2309306"/>
            <a:ext cx="7494795" cy="2976199"/>
          </a:xfrm>
          <a:prstGeom prst="rect">
            <a:avLst/>
          </a:prstGeom>
          <a:noFill/>
        </p:spPr>
        <p:txBody>
          <a:bodyPr wrap="square" rtlCol="0">
            <a:spAutoFit/>
          </a:bodyPr>
          <a:lstStyle/>
          <a:p>
            <a:pPr indent="457200" algn="just">
              <a:lnSpc>
                <a:spcPct val="114000"/>
              </a:lnSpc>
              <a:spcAft>
                <a:spcPts val="600"/>
              </a:spcAft>
            </a:pPr>
            <a:r>
              <a:rPr lang="kk-KZ" sz="2000" dirty="0" smtClean="0">
                <a:effectLst>
                  <a:outerShdw blurRad="38100" dist="38100" dir="2700000" algn="tl">
                    <a:srgbClr val="000000">
                      <a:alpha val="43137"/>
                    </a:srgbClr>
                  </a:outerShdw>
                </a:effectLst>
                <a:latin typeface="Segoe UI Light" pitchFamily="34" charset="0"/>
              </a:rPr>
              <a:t>Көптеген ұйымдар сервер ретінде ескі компьютерлерді қолданады. Себебі оларда файлды сақтау орындарын, принт-серверлерді (офистік принтерлер қосылады), </a:t>
            </a:r>
            <a:r>
              <a:rPr lang="en-US" sz="2000" dirty="0" smtClean="0">
                <a:effectLst>
                  <a:outerShdw blurRad="38100" dist="38100" dir="2700000" algn="tl">
                    <a:srgbClr val="000000">
                      <a:alpha val="43137"/>
                    </a:srgbClr>
                  </a:outerShdw>
                </a:effectLst>
                <a:latin typeface="Segoe UI Light" pitchFamily="34" charset="0"/>
              </a:rPr>
              <a:t>WEB-</a:t>
            </a:r>
            <a:r>
              <a:rPr lang="kk-KZ" sz="2000" dirty="0" smtClean="0">
                <a:effectLst>
                  <a:outerShdw blurRad="38100" dist="38100" dir="2700000" algn="tl">
                    <a:srgbClr val="000000">
                      <a:alpha val="43137"/>
                    </a:srgbClr>
                  </a:outerShdw>
                </a:effectLst>
                <a:latin typeface="Segoe UI Light" pitchFamily="34" charset="0"/>
              </a:rPr>
              <a:t>серверлерді және шағын мәліметтер қорын орнату ыңғайлы болып келеді. Бұл экономикалық тұрғыда мақұлданып, дәлелденген.</a:t>
            </a:r>
          </a:p>
          <a:p>
            <a:pPr indent="457200" algn="just">
              <a:lnSpc>
                <a:spcPct val="114000"/>
              </a:lnSpc>
              <a:spcAft>
                <a:spcPts val="600"/>
              </a:spcAft>
            </a:pPr>
            <a:r>
              <a:rPr lang="kk-KZ" sz="2000" dirty="0" smtClean="0">
                <a:effectLst>
                  <a:outerShdw blurRad="38100" dist="38100" dir="2700000" algn="tl">
                    <a:srgbClr val="000000">
                      <a:alpha val="43137"/>
                    </a:srgbClr>
                  </a:outerShdw>
                </a:effectLst>
                <a:latin typeface="Segoe UI Light" pitchFamily="34" charset="0"/>
              </a:rPr>
              <a:t>Ең мықты серверлердің қолданылуы банктерде көрінеді, себебі төлемдер көлемі тоқтаусыз өседі. Бұл жағдайда өнімділікті арттыруға көп көңіл бөлінеді.</a:t>
            </a:r>
            <a:endParaRPr lang="ru-RU" sz="2400" dirty="0"/>
          </a:p>
        </p:txBody>
      </p:sp>
    </p:spTree>
    <p:extLst>
      <p:ext uri="{BB962C8B-B14F-4D97-AF65-F5344CB8AC3E}">
        <p14:creationId xmlns:p14="http://schemas.microsoft.com/office/powerpoint/2010/main" val="12328816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вердый переплет">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Твердый переплет">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Твердый переплет">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590</TotalTime>
  <Words>630</Words>
  <Application>Microsoft Office PowerPoint</Application>
  <PresentationFormat>Экран (4:3)</PresentationFormat>
  <Paragraphs>31</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Твердый переплет</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Mazya</dc:creator>
  <cp:lastModifiedBy>ASXAT-SALTANAT</cp:lastModifiedBy>
  <cp:revision>14</cp:revision>
  <dcterms:created xsi:type="dcterms:W3CDTF">2014-09-25T20:05:13Z</dcterms:created>
  <dcterms:modified xsi:type="dcterms:W3CDTF">2014-10-04T17:20:41Z</dcterms:modified>
</cp:coreProperties>
</file>